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Average"/>
      <p:regular r:id="rId67"/>
    </p:embeddedFont>
    <p:embeddedFont>
      <p:font typeface="Ubuntu Mono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imon Thornewill von Es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0E3643-A360-4506-AB41-5E349193FC22}">
  <a:tblStyle styleId="{7F0E3643-A360-4506-AB41-5E349193FC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UbuntuMono-boldItalic.fntdata"/><Relationship Id="rId70" Type="http://schemas.openxmlformats.org/officeDocument/2006/relationships/font" Target="fonts/UbuntuMon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UbuntuMono-regular.fntdata"/><Relationship Id="rId23" Type="http://schemas.openxmlformats.org/officeDocument/2006/relationships/slide" Target="slides/slide16.xml"/><Relationship Id="rId67" Type="http://schemas.openxmlformats.org/officeDocument/2006/relationships/font" Target="fonts/Average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UbuntuMon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31T13:14:14.832">
    <p:pos x="6000" y="0"/>
    <p:text>Make sure you also add reverse case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7-31T12:30:31.806">
    <p:pos x="2880" y="1531"/>
    <p:text>TODO: Change to cont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8bc2a4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8bc2a4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9aeaa2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9aeaa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4a1def2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4a1def2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f4a1def2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f4a1def2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da26a1b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da26a1b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da26a1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da26a1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da26a1b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da26a1b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da26a1b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da26a1b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da26a1b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da26a1b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da26a1b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da26a1b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da26a1b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da26a1b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ee2316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ee2316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ef7870d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ef7870d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da9461d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da9461d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d9aeaa2d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d9aeaa2d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da9461d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da9461d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f4a1def2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f4a1def2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f4a1def2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f4a1def2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8bc2a4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8bc2a4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4a1def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f4a1def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2.xml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Rain: Frequentist 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data given a parameter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“The probability that outcome is due to random chance given that there is no difference between experimental groups”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P(X | μ)</a:t>
            </a:r>
            <a:endParaRPr sz="1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</a:t>
            </a:r>
            <a:r>
              <a:rPr lang="en-GB" sz="1800"/>
              <a:t>robability of getting this result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3" name="Google Shape;143;p23"/>
          <p:cNvSpPr txBox="1"/>
          <p:nvPr/>
        </p:nvSpPr>
        <p:spPr>
          <a:xfrm>
            <a:off x="2953050" y="15356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674725" y="3143250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84350" y="3143250"/>
            <a:ext cx="73863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Does a 95% Confidence interval contain the true value 95% of the time?</a:t>
            </a:r>
            <a:endParaRPr sz="1800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Probability of getting this result </a:t>
            </a:r>
            <a:r>
              <a:rPr lang="en-GB" sz="1800" u="sng"/>
              <a:t>given no difference in experimental groups</a:t>
            </a:r>
            <a:br>
              <a:rPr lang="en-GB" sz="1800"/>
            </a:br>
            <a:r>
              <a:rPr lang="en-GB" sz="1800"/>
              <a:t>i</a:t>
            </a:r>
            <a:r>
              <a:rPr lang="en-GB" sz="1800"/>
              <a:t>s 0.001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5" name="Google Shape;155;p24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</a:t>
            </a:r>
            <a:r>
              <a:rPr lang="en-GB" sz="1800"/>
              <a:t>Does a 95% Confidence interval contain the true value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 with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65" name="Google Shape;165;p25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</a:t>
            </a:r>
            <a:endParaRPr/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specific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for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don’t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Goal: </a:t>
            </a:r>
            <a:r>
              <a:rPr lang="en-GB" sz="1800"/>
              <a:t>Invert a likelihood </a:t>
            </a:r>
            <a:endParaRPr sz="1800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00" y="2146800"/>
            <a:ext cx="4734099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8232900" y="16494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6427100" y="164940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7078350" y="31652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458500" y="1916200"/>
            <a:ext cx="87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X = Data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</a:t>
            </a:r>
            <a:r>
              <a:rPr lang="en-GB" sz="1800"/>
              <a:t>𝜃</a:t>
            </a:r>
            <a:r>
              <a:rPr lang="en-GB" sz="1800"/>
              <a:t> | X): Prob. Param given Dat.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p(B): Prior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p(A | B): Freq. Likelihood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p(A): Normalisation Const.</a:t>
            </a:r>
            <a:endParaRPr sz="1800"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775" y="20296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Bayesian: By updating our beliefs for each obs.</a:t>
            </a:r>
            <a:endParaRPr sz="3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Inverting our “view”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Bayesianism </a:t>
            </a:r>
            <a:r>
              <a:rPr lang="en-GB" sz="1800" u="sng"/>
              <a:t>expects that parameters can vary, what is certain is our data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41" name="Google Shape;241;p32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2"/>
          <p:cNvCxnSpPr/>
          <p:nvPr/>
        </p:nvCxnSpPr>
        <p:spPr>
          <a:xfrm>
            <a:off x="2864000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2"/>
          <p:cNvSpPr txBox="1"/>
          <p:nvPr/>
        </p:nvSpPr>
        <p:spPr>
          <a:xfrm>
            <a:off x="2442050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4" name="Google Shape;244;p32"/>
          <p:cNvCxnSpPr/>
          <p:nvPr/>
        </p:nvCxnSpPr>
        <p:spPr>
          <a:xfrm>
            <a:off x="2124050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2"/>
          <p:cNvCxnSpPr/>
          <p:nvPr/>
        </p:nvCxnSpPr>
        <p:spPr>
          <a:xfrm>
            <a:off x="2390475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2"/>
          <p:cNvCxnSpPr/>
          <p:nvPr/>
        </p:nvCxnSpPr>
        <p:spPr>
          <a:xfrm>
            <a:off x="1702200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 flipH="1" rot="10800000">
            <a:off x="2561075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2"/>
          <p:cNvCxnSpPr/>
          <p:nvPr/>
        </p:nvCxnSpPr>
        <p:spPr>
          <a:xfrm flipH="1" rot="10800000">
            <a:off x="2671500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2"/>
          <p:cNvCxnSpPr/>
          <p:nvPr/>
        </p:nvCxnSpPr>
        <p:spPr>
          <a:xfrm>
            <a:off x="2183650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2"/>
          <p:cNvCxnSpPr/>
          <p:nvPr/>
        </p:nvCxnSpPr>
        <p:spPr>
          <a:xfrm>
            <a:off x="2390475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2"/>
          <p:cNvCxnSpPr/>
          <p:nvPr/>
        </p:nvCxnSpPr>
        <p:spPr>
          <a:xfrm>
            <a:off x="1465850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2"/>
          <p:cNvSpPr txBox="1"/>
          <p:nvPr/>
        </p:nvSpPr>
        <p:spPr>
          <a:xfrm rot="-5400000">
            <a:off x="-460800" y="319340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32"/>
          <p:cNvSpPr/>
          <p:nvPr/>
        </p:nvSpPr>
        <p:spPr>
          <a:xfrm rot="10800000">
            <a:off x="895975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55" name="Google Shape;255;p32"/>
          <p:cNvCxnSpPr/>
          <p:nvPr/>
        </p:nvCxnSpPr>
        <p:spPr>
          <a:xfrm>
            <a:off x="4277625" y="320880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592847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60913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/>
          <p:nvPr/>
        </p:nvCxnSpPr>
        <p:spPr>
          <a:xfrm>
            <a:off x="62467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/>
          <p:nvPr/>
        </p:nvCxnSpPr>
        <p:spPr>
          <a:xfrm>
            <a:off x="64687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/>
          <p:nvPr/>
        </p:nvCxnSpPr>
        <p:spPr>
          <a:xfrm>
            <a:off x="66685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2"/>
          <p:cNvCxnSpPr/>
          <p:nvPr/>
        </p:nvCxnSpPr>
        <p:spPr>
          <a:xfrm>
            <a:off x="56842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698677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71348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75270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73494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78082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68387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2"/>
          <p:cNvCxnSpPr/>
          <p:nvPr/>
        </p:nvCxnSpPr>
        <p:spPr>
          <a:xfrm>
            <a:off x="5836200" y="32087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2"/>
          <p:cNvSpPr txBox="1"/>
          <p:nvPr/>
        </p:nvSpPr>
        <p:spPr>
          <a:xfrm>
            <a:off x="5543500" y="359585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Inverting our “view”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11700" y="115247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If you say, “wait, wasn’t this was we were doing with </a:t>
            </a:r>
            <a:r>
              <a:rPr lang="en-GB" sz="1800" u="sng"/>
              <a:t>frequentism?”</a:t>
            </a:r>
            <a:r>
              <a:rPr lang="en-GB" sz="1800" u="sng"/>
              <a:t>, you understand why people don’t like it.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76" name="Google Shape;276;p33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33"/>
          <p:cNvCxnSpPr/>
          <p:nvPr/>
        </p:nvCxnSpPr>
        <p:spPr>
          <a:xfrm>
            <a:off x="2864000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3"/>
          <p:cNvSpPr txBox="1"/>
          <p:nvPr/>
        </p:nvSpPr>
        <p:spPr>
          <a:xfrm>
            <a:off x="2442050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79" name="Google Shape;279;p33"/>
          <p:cNvCxnSpPr/>
          <p:nvPr/>
        </p:nvCxnSpPr>
        <p:spPr>
          <a:xfrm>
            <a:off x="2124050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3"/>
          <p:cNvCxnSpPr/>
          <p:nvPr/>
        </p:nvCxnSpPr>
        <p:spPr>
          <a:xfrm>
            <a:off x="2390475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1702200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 flipH="1" rot="10800000">
            <a:off x="2561075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 rot="10800000">
            <a:off x="2671500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3"/>
          <p:cNvCxnSpPr/>
          <p:nvPr/>
        </p:nvCxnSpPr>
        <p:spPr>
          <a:xfrm>
            <a:off x="2183650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3"/>
          <p:cNvCxnSpPr/>
          <p:nvPr/>
        </p:nvCxnSpPr>
        <p:spPr>
          <a:xfrm>
            <a:off x="2390475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3"/>
          <p:cNvCxnSpPr/>
          <p:nvPr/>
        </p:nvCxnSpPr>
        <p:spPr>
          <a:xfrm>
            <a:off x="1465850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3"/>
          <p:cNvSpPr txBox="1"/>
          <p:nvPr/>
        </p:nvSpPr>
        <p:spPr>
          <a:xfrm rot="-5400000">
            <a:off x="-460800" y="319340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33"/>
          <p:cNvSpPr/>
          <p:nvPr/>
        </p:nvSpPr>
        <p:spPr>
          <a:xfrm rot="10800000">
            <a:off x="895975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90" name="Google Shape;290;p33"/>
          <p:cNvCxnSpPr/>
          <p:nvPr/>
        </p:nvCxnSpPr>
        <p:spPr>
          <a:xfrm>
            <a:off x="4277625" y="320880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3"/>
          <p:cNvCxnSpPr/>
          <p:nvPr/>
        </p:nvCxnSpPr>
        <p:spPr>
          <a:xfrm>
            <a:off x="592847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3"/>
          <p:cNvCxnSpPr/>
          <p:nvPr/>
        </p:nvCxnSpPr>
        <p:spPr>
          <a:xfrm>
            <a:off x="60913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62467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3"/>
          <p:cNvCxnSpPr/>
          <p:nvPr/>
        </p:nvCxnSpPr>
        <p:spPr>
          <a:xfrm>
            <a:off x="64687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3"/>
          <p:cNvCxnSpPr/>
          <p:nvPr/>
        </p:nvCxnSpPr>
        <p:spPr>
          <a:xfrm>
            <a:off x="66685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3"/>
          <p:cNvCxnSpPr/>
          <p:nvPr/>
        </p:nvCxnSpPr>
        <p:spPr>
          <a:xfrm>
            <a:off x="56842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698677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713480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3"/>
          <p:cNvCxnSpPr/>
          <p:nvPr/>
        </p:nvCxnSpPr>
        <p:spPr>
          <a:xfrm>
            <a:off x="75270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7349425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78082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6838750" y="302910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5836200" y="32087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3"/>
          <p:cNvSpPr txBox="1"/>
          <p:nvPr/>
        </p:nvSpPr>
        <p:spPr>
          <a:xfrm>
            <a:off x="5543500" y="359585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Are you Baking your biases into your model?</a:t>
            </a:r>
            <a:endParaRPr sz="2400"/>
          </a:p>
        </p:txBody>
      </p:sp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50" y="1152475"/>
            <a:ext cx="6161026" cy="346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of all possible numerators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Yes, this can get difficult</a:t>
            </a:r>
            <a:endParaRPr sz="1800"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63" y="3976334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37"/>
          <p:cNvCxnSpPr>
            <a:stCxn id="343" idx="2"/>
          </p:cNvCxnSpPr>
          <p:nvPr/>
        </p:nvCxnSpPr>
        <p:spPr>
          <a:xfrm>
            <a:off x="7265425" y="1970335"/>
            <a:ext cx="0" cy="70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6" name="Google Shape;356;p38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63" name="Google Shape;363;p39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{7F0E3643-A360-4506-AB41-5E349193FC22}</a:tableStyleId>
              </a:tblPr>
              <a:tblGrid>
                <a:gridCol w="1447800"/>
                <a:gridCol w="144780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70" name="Google Shape;370;p40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{7F0E3643-A360-4506-AB41-5E349193FC22}</a:tableStyleId>
              </a:tblPr>
              <a:tblGrid>
                <a:gridCol w="1447800"/>
                <a:gridCol w="1447800"/>
                <a:gridCol w="17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1" name="Google Shape;371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41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{7F0E3643-A360-4506-AB41-5E349193FC22}</a:tableStyleId>
              </a:tblPr>
              <a:tblGrid>
                <a:gridCol w="1447800"/>
                <a:gridCol w="1447800"/>
                <a:gridCol w="1742525"/>
                <a:gridCol w="161622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87" name="Google Shape;387;p42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{7F0E3643-A360-4506-AB41-5E349193FC22}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42"/>
          <p:cNvSpPr txBox="1"/>
          <p:nvPr/>
        </p:nvSpPr>
        <p:spPr>
          <a:xfrm>
            <a:off x="311700" y="38136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was the probability of seeing 60 given that you saw it?</a:t>
            </a:r>
            <a:endParaRPr sz="1800"/>
          </a:p>
        </p:txBody>
      </p:sp>
      <p:sp>
        <p:nvSpPr>
          <p:cNvPr id="396" name="Google Shape;396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403" name="Google Shape;403;p44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{7F0E3643-A360-4506-AB41-5E349193FC22}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5" name="Google Shape;405;p44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AB Testing Revisited: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the parameters for each variant given the data?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Time for Bayesian Statistics!</a:t>
            </a:r>
            <a:endParaRPr/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22" y="1354750"/>
            <a:ext cx="2882251" cy="26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8" y="1169268"/>
            <a:ext cx="4295650" cy="75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49"/>
            <a:ext cx="4295650" cy="257738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225"/>
            <a:ext cx="8839202" cy="72104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82" name="Google Shape;4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4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90" name="Google Shape;4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33" y="2630550"/>
            <a:ext cx="1928667" cy="251294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 Recap</a:t>
            </a:r>
            <a:endParaRPr/>
          </a:p>
        </p:txBody>
      </p:sp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Integral over all possible hypotheses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(Tips and tricks may be required)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is it okay not to perform Normalisation?</a:t>
            </a:r>
            <a:endParaRPr/>
          </a:p>
        </p:txBody>
      </p:sp>
      <p:sp>
        <p:nvSpPr>
          <p:cNvPr id="507" name="Google Shape;507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When you are comparing two values inside of the same set that creates p(x)</a:t>
            </a:r>
            <a:endParaRPr sz="1800"/>
          </a:p>
        </p:txBody>
      </p:sp>
      <p:sp>
        <p:nvSpPr>
          <p:cNvPr id="508" name="Google Shape;508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1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15" name="Google Shape;515;p5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Beta distribution is example of conj. Prior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it and you will get the same distribution in posterior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the math is done, never do it again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functions using data as it appears</a:t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23" name="Google Shape;523;p59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24" name="Google Shape;52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31" name="Google Shape;531;p60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32" name="Google Shape;532;p60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33" name="Google Shape;533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41" name="Google Shape;541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Estimation of Parameters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Credible Intervals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priors</a:t>
            </a:r>
            <a:endParaRPr/>
          </a:p>
        </p:txBody>
      </p:sp>
      <p:pic>
        <p:nvPicPr>
          <p:cNvPr id="542" name="Google Shape;5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49" name="Google Shape;549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Steeper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Integrals are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Workarounds can be computationally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Uniform prior gets special criticism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Estimations become the same as frequentist estimations with high sample sizes (redundant)</a:t>
            </a:r>
            <a:endParaRPr/>
          </a:p>
        </p:txBody>
      </p:sp>
      <p:sp>
        <p:nvSpPr>
          <p:cNvPr id="555" name="Google Shape;5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556" name="Google Shape;556;p63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Incorporation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for models of as little or high complexity as necessary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Easier to communicate</a:t>
            </a:r>
            <a:endParaRPr/>
          </a:p>
        </p:txBody>
      </p:sp>
      <p:sp>
        <p:nvSpPr>
          <p:cNvPr id="557" name="Google Shape;557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Foreshadow: MCMC</a:t>
            </a:r>
            <a:endParaRPr/>
          </a:p>
        </p:txBody>
      </p:sp>
      <p:sp>
        <p:nvSpPr>
          <p:cNvPr id="563" name="Google Shape;563;p64"/>
          <p:cNvSpPr txBox="1"/>
          <p:nvPr>
            <p:ph idx="1" type="body"/>
          </p:nvPr>
        </p:nvSpPr>
        <p:spPr>
          <a:xfrm>
            <a:off x="311700" y="1152475"/>
            <a:ext cx="409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Integrating is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it possible to </a:t>
            </a:r>
            <a:r>
              <a:rPr lang="en-GB"/>
              <a:t>estimate</a:t>
            </a:r>
            <a:r>
              <a:rPr lang="en-GB"/>
              <a:t> an integral without complicated calculations?</a:t>
            </a:r>
            <a:endParaRPr/>
          </a:p>
        </p:txBody>
      </p:sp>
      <p:sp>
        <p:nvSpPr>
          <p:cNvPr id="564" name="Google Shape;564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570" name="Google Shape;57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Remember differences between F and B to understand both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that it’s not as difficult as it looks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Practice makes perfect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Sources to get started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Remember when you should consider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Might not be necessary</a:t>
            </a:r>
            <a:endParaRPr/>
          </a:p>
        </p:txBody>
      </p:sp>
      <p:sp>
        <p:nvSpPr>
          <p:cNvPr id="571" name="Google Shape;571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</p:txBody>
      </p:sp>
      <p:pic>
        <p:nvPicPr>
          <p:cNvPr id="577" name="Google Shape;5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38" y="1115475"/>
            <a:ext cx="674752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Mathematical Understanding: </a:t>
            </a:r>
            <a:br>
              <a:rPr lang="en-GB"/>
            </a:br>
            <a:r>
              <a:rPr lang="en-GB" sz="1400"/>
              <a:t>	“Bayesian Stats: From Concept to Data Analysis”,</a:t>
            </a:r>
            <a:br>
              <a:rPr lang="en-GB" sz="1400"/>
            </a:br>
            <a:r>
              <a:rPr lang="en-GB" sz="1400"/>
              <a:t>	</a:t>
            </a:r>
            <a:r>
              <a:rPr i="1" lang="en-GB" sz="1400"/>
              <a:t>U of Santa Cruz </a:t>
            </a:r>
            <a:br>
              <a:rPr i="1"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Intuition between Bayesianism &amp; Frequentism:</a:t>
            </a:r>
            <a:br>
              <a:rPr lang="en-GB"/>
            </a:br>
            <a:r>
              <a:rPr lang="en-GB" sz="1400"/>
              <a:t>	“Frequentism and Bayesianism”,</a:t>
            </a:r>
            <a:br>
              <a:rPr lang="en-GB" sz="1400"/>
            </a:br>
            <a:r>
              <a:rPr lang="en-GB" sz="1400"/>
              <a:t>	</a:t>
            </a:r>
            <a:r>
              <a:rPr i="1" lang="en-GB" sz="1400"/>
              <a:t>Scipy - Jake Vander Plas</a:t>
            </a:r>
            <a:r>
              <a:rPr lang="en-GB" sz="1400"/>
              <a:t> </a:t>
            </a:r>
            <a:endParaRPr sz="1400"/>
          </a:p>
        </p:txBody>
      </p:sp>
      <p:sp>
        <p:nvSpPr>
          <p:cNvPr id="585" name="Google Shape;585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591" name="Google Shape;591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592" name="Google Shape;5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527602" cy="27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me on Social Media!</a:t>
            </a:r>
            <a:endParaRPr/>
          </a:p>
        </p:txBody>
      </p:sp>
      <p:sp>
        <p:nvSpPr>
          <p:cNvPr id="600" name="Google Shape;600;p6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01" name="Google Shape;601;p69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9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9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Slides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614" name="Google Shape;614;p71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5" name="Google Shape;615;p71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6" name="Google Shape;6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74" y="3042274"/>
            <a:ext cx="3999899" cy="84989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1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8" name="Google Shape;61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0" y="1318150"/>
            <a:ext cx="3266024" cy="88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668" y="1318150"/>
            <a:ext cx="3266032" cy="8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567150" y="1857550"/>
            <a:ext cx="4410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Take measurements over time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Measurements will eventually approximate the parameter we want to measure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3004750" y="2061675"/>
            <a:ext cx="6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From sample mean and standard deviation, calculate an interval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“Interval that contains the true parameter some percent of the time upon repeated experiments”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626775"/>
            <a:ext cx="3999900" cy="188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Intuition: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If you were to bootstrap the confidence interval n times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Interval would contain the mean of population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626775"/>
            <a:ext cx="3999900" cy="188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